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9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PT Sans" panose="020B0503020203020204" pitchFamily="34" charset="77"/>
      <p:regular r:id="rId74"/>
      <p:bold r:id="rId75"/>
      <p:italic r:id="rId76"/>
      <p:boldItalic r:id="rId77"/>
    </p:embeddedFont>
    <p:embeddedFont>
      <p:font typeface="PT Sans Caption" panose="020B0603020203020204" pitchFamily="34" charset="77"/>
      <p:regular r:id="rId78"/>
      <p:bold r:id="rId79"/>
    </p:embeddedFont>
    <p:embeddedFont>
      <p:font typeface="Verdana" panose="020B060403050404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jbfETdWYImD3F/jrmRgRmZSJnO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43CFC5-680D-4BA6-9610-34B783FA382F}">
  <a:tblStyle styleId="{D143CFC5-680D-4BA6-9610-34B783FA382F}" styleName="Table_0">
    <a:wholeTbl>
      <a:tcTxStyle b="off" i="off">
        <a:font>
          <a:latin typeface="PT Sans"/>
          <a:ea typeface="PT Sans"/>
          <a:cs typeface="PT San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6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3"/>
  </p:normalViewPr>
  <p:slideViewPr>
    <p:cSldViewPr snapToGrid="0">
      <p:cViewPr varScale="1">
        <p:scale>
          <a:sx n="170" d="100"/>
          <a:sy n="170" d="100"/>
        </p:scale>
        <p:origin x="20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e5eb22d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9e5eb22d2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На чём будем писать?</a:t>
            </a:r>
            <a:br>
              <a:rPr lang="en-US"/>
            </a:br>
            <a:br>
              <a:rPr lang="en-US"/>
            </a:br>
            <a:r>
              <a:rPr lang="en-US"/>
              <a:t>Java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Kotlin 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JavaScript 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ReactNative ???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C++ 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WebAssembly was the new hope after the NaCl implementation and older NPAPI plugins.</a:t>
            </a:r>
            <a:endParaRPr dirty="0"/>
          </a:p>
        </p:txBody>
      </p:sp>
      <p:sp>
        <p:nvSpPr>
          <p:cNvPr id="174" name="Google Shape;17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All major browsers have WebAssembly support since 2017.</a:t>
            </a:r>
            <a:endParaRPr dirty="0"/>
          </a:p>
        </p:txBody>
      </p:sp>
      <p:sp>
        <p:nvSpPr>
          <p:cNvPr id="180" name="Google Shape;1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PT Sans"/>
                <a:ea typeface="PT Sans"/>
                <a:cs typeface="PT Sans"/>
                <a:sym typeface="PT Sans"/>
              </a:rPr>
              <a:t>Recreate the environment for C++ app</a:t>
            </a:r>
            <a:endParaRPr sz="1400">
              <a:latin typeface="PT Sans"/>
              <a:ea typeface="PT Sans"/>
              <a:cs typeface="PT Sans"/>
              <a:sym typeface="PT Sans"/>
            </a:endParaRPr>
          </a:p>
          <a:p>
            <a:pPr marL="34290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PT Sans"/>
                <a:ea typeface="PT Sans"/>
                <a:cs typeface="PT Sans"/>
                <a:sym typeface="PT Sans"/>
              </a:rPr>
              <a:t>Pass C++ objects to JS side</a:t>
            </a:r>
            <a:endParaRPr sz="1400">
              <a:latin typeface="PT Sans"/>
              <a:ea typeface="PT Sans"/>
              <a:cs typeface="PT Sans"/>
              <a:sym typeface="PT Sans"/>
            </a:endParaRPr>
          </a:p>
          <a:p>
            <a:pPr marL="34290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>
                <a:latin typeface="PT Sans"/>
                <a:ea typeface="PT Sans"/>
                <a:cs typeface="PT Sans"/>
                <a:sym typeface="PT Sans"/>
              </a:rPr>
              <a:t>Allow to call JS from C++ side</a:t>
            </a:r>
            <a:endParaRPr sz="1400"/>
          </a:p>
        </p:txBody>
      </p:sp>
      <p:sp>
        <p:nvSpPr>
          <p:cNvPr id="200" name="Google Shape;2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e5eb22d2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e5eb22d23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29e5eb22d23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b8f52ca4e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9b8f52ca4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Вынести за интерфейсы то, чего нет в WASM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Реализовать на JS эту функциональность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При сборке под WASM использовать JS реализации</a:t>
            </a:r>
            <a:endParaRPr/>
          </a:p>
        </p:txBody>
      </p:sp>
      <p:sp>
        <p:nvSpPr>
          <p:cNvPr id="223" name="Google Shape;223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Functions ccall and cwrap does not support c++ mangled names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Embind over WebIDL additionally supports calling JavaScript code from C++.</a:t>
            </a:r>
            <a:endParaRPr/>
          </a:p>
        </p:txBody>
      </p:sp>
      <p:sp>
        <p:nvSpPr>
          <p:cNvPr id="283" name="Google Shape;28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e5eb22d2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e5eb22d23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29e5eb22d2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20+ years of web development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technical lead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senior software developer</a:t>
            </a: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9" name="Google Shape;40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9b8f52ca4e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29b8f52ca4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was dropped 150 classes of native networking module.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About 30 classes were modified with interface, as described in this talk.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whole process with debugging took 8 month for the team of 2 developers, c++ and js.</a:t>
            </a:r>
            <a:endParaRPr/>
          </a:p>
        </p:txBody>
      </p:sp>
      <p:sp>
        <p:nvSpPr>
          <p:cNvPr id="436" name="Google Shape;436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When do you need the WebAssembly?</a:t>
            </a:r>
            <a:endParaRPr dirty="0"/>
          </a:p>
        </p:txBody>
      </p:sp>
      <p:sp>
        <p:nvSpPr>
          <p:cNvPr id="444" name="Google Shape;444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b12615b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b12615b3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9b12615b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2" name="Google Shape;452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3D graphics and Games</a:t>
            </a:r>
            <a:endParaRPr/>
          </a:p>
        </p:txBody>
      </p:sp>
      <p:sp>
        <p:nvSpPr>
          <p:cNvPr id="471" name="Google Shape;471;p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Neural Networks and ML-models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Run models right inside the User’s browser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Text language detection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Syntax highlighting</a:t>
            </a:r>
            <a:endParaRPr/>
          </a:p>
        </p:txBody>
      </p:sp>
      <p:sp>
        <p:nvSpPr>
          <p:cNvPr id="495" name="Google Shape;495;p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Cryptography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Sign documents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Encrypt User’s data by password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e2e encryption for communication to the server</a:t>
            </a:r>
            <a:endParaRPr/>
          </a:p>
        </p:txBody>
      </p:sp>
      <p:sp>
        <p:nvSpPr>
          <p:cNvPr id="505" name="Google Shape;505;p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Native Libraries compiled to Wasm: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r>
              <a:rPr lang="en-US"/>
              <a:t>SQLite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OpenCV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Opus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FFMpeg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RenderPDF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Figma</a:t>
            </a:r>
            <a:endParaRPr/>
          </a:p>
        </p:txBody>
      </p:sp>
      <p:sp>
        <p:nvSpPr>
          <p:cNvPr id="523" name="Google Shape;523;p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AutoCad</a:t>
            </a:r>
            <a:endParaRPr/>
          </a:p>
        </p:txBody>
      </p:sp>
      <p:sp>
        <p:nvSpPr>
          <p:cNvPr id="530" name="Google Shape;530;p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9b8f52ca4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9b8f52ca4e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Photoshop</a:t>
            </a:r>
            <a:endParaRPr/>
          </a:p>
        </p:txBody>
      </p:sp>
      <p:sp>
        <p:nvSpPr>
          <p:cNvPr id="537" name="Google Shape;537;g29b8f52ca4e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b8f52ca4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b8f52ca4e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29b8f52ca4e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JS Alpine Linux</a:t>
            </a:r>
            <a:endParaRPr/>
          </a:p>
        </p:txBody>
      </p:sp>
      <p:sp>
        <p:nvSpPr>
          <p:cNvPr id="543" name="Google Shape;543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9ebc3421f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9ebc3421f7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JS Windows 2000</a:t>
            </a:r>
            <a:endParaRPr/>
          </a:p>
        </p:txBody>
      </p:sp>
      <p:sp>
        <p:nvSpPr>
          <p:cNvPr id="552" name="Google Shape;552;g29ebc3421f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6" name="Google Shape;566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3" name="Google Shape;573;p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7"/>
          <p:cNvSpPr txBox="1">
            <a:spLocks noGrp="1"/>
          </p:cNvSpPr>
          <p:nvPr>
            <p:ph type="ctrTitle"/>
          </p:nvPr>
        </p:nvSpPr>
        <p:spPr>
          <a:xfrm>
            <a:off x="685800" y="581819"/>
            <a:ext cx="7772400" cy="1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  <a:defRPr sz="4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7"/>
          <p:cNvSpPr txBox="1">
            <a:spLocks noGrp="1"/>
          </p:cNvSpPr>
          <p:nvPr>
            <p:ph type="subTitle" idx="1"/>
          </p:nvPr>
        </p:nvSpPr>
        <p:spPr>
          <a:xfrm>
            <a:off x="685800" y="1886019"/>
            <a:ext cx="6400800" cy="61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. текст" type="vertTx">
  <p:cSld name="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6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26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. загол. и текст" type="vertTitleAndTx">
  <p:cSld name="VERTICAL_TITLE_AND_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7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7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27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18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9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5" name="Google Shape;25;p220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6" name="Google Shape;26;p220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1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674542"/>
          </a:xfrm>
          <a:prstGeom prst="rect">
            <a:avLst/>
          </a:prstGeom>
          <a:solidFill>
            <a:srgbClr val="FFFFFF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1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21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2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222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5" name="Google Shape;35;p222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222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7" name="Google Shape;37;p222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2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23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4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 Caption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4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" name="Google Shape;44;p224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5" name="Google Shape;45;p224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5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T Sans Caption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5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225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225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  <a:defRPr sz="4000" b="0" i="0" u="none" strike="noStrike" cap="none">
                <a:solidFill>
                  <a:schemeClr val="dk1"/>
                </a:solidFill>
                <a:latin typeface="PT Sans Caption"/>
                <a:ea typeface="PT Sans Caption"/>
                <a:cs typeface="PT Sans Caption"/>
                <a:sym typeface="PT Sans Capti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1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" name="Google Shape;12;p216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ppcypher/awesome-wasm-lang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ecteezy.com/" TargetMode="External"/><Relationship Id="rId3" Type="http://schemas.openxmlformats.org/officeDocument/2006/relationships/hyperlink" Target="https://t.me/andrnag" TargetMode="External"/><Relationship Id="rId7" Type="http://schemas.openxmlformats.org/officeDocument/2006/relationships/hyperlink" Target="https://www.freepik.com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andrnag" TargetMode="External"/><Relationship Id="rId5" Type="http://schemas.openxmlformats.org/officeDocument/2006/relationships/image" Target="../media/image66.png"/><Relationship Id="rId10" Type="http://schemas.openxmlformats.org/officeDocument/2006/relationships/hyperlink" Target="http://www.flaticon.com/" TargetMode="External"/><Relationship Id="rId4" Type="http://schemas.openxmlformats.org/officeDocument/2006/relationships/hyperlink" Target="https://x.com/andrnag" TargetMode="External"/><Relationship Id="rId9" Type="http://schemas.openxmlformats.org/officeDocument/2006/relationships/hyperlink" Target="https://unsplash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29e5eb22d2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29e5eb22d23_0_0"/>
          <p:cNvSpPr txBox="1">
            <a:spLocks noGrp="1"/>
          </p:cNvSpPr>
          <p:nvPr>
            <p:ph type="subTitle" idx="1"/>
          </p:nvPr>
        </p:nvSpPr>
        <p:spPr>
          <a:xfrm>
            <a:off x="341680" y="3803850"/>
            <a:ext cx="4860000" cy="61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Andrey Nagikh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g29e5eb22d23_0_0"/>
          <p:cNvSpPr txBox="1">
            <a:spLocks noGrp="1"/>
          </p:cNvSpPr>
          <p:nvPr>
            <p:ph type="ctrTitle"/>
          </p:nvPr>
        </p:nvSpPr>
        <p:spPr>
          <a:xfrm>
            <a:off x="311700" y="367225"/>
            <a:ext cx="6992400" cy="307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 sz="3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From Zero to Production:</a:t>
            </a:r>
            <a:endParaRPr sz="36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 Lightning Talk about our WebAssembly journey</a:t>
            </a:r>
            <a:endParaRPr sz="36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g29e5eb22d23_0_0"/>
          <p:cNvSpPr txBox="1">
            <a:spLocks noGrp="1"/>
          </p:cNvSpPr>
          <p:nvPr>
            <p:ph type="body" idx="4294967295"/>
          </p:nvPr>
        </p:nvSpPr>
        <p:spPr>
          <a:xfrm>
            <a:off x="341680" y="4328550"/>
            <a:ext cx="4860000" cy="61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WebPros, Bulgaria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135" name="Google Shape;135;p35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36" name="Google Shape;136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188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43" name="Google Shape;143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188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149" name="Google Shape;149;p37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0" name="Google Shape;150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188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156" name="Google Shape;156;p38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57" name="Google Shape;157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188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Platforms</a:t>
            </a: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Windows, Linux, Android, iOS, Tizen, Web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65" name="Google Shape;165;p17" descr="ÐÐ¾ÑÐ¾Ð¶ÐµÐµ Ð¸Ð·Ð¾Ð±ÑÐ°Ð¶ÐµÐ½Ð¸Ð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883" y="2367166"/>
            <a:ext cx="995892" cy="995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 descr="ÐÐ¾ÑÐ¾Ð¶ÐµÐµ Ð¸Ð·Ð¾Ð±ÑÐ°Ð¶ÐµÐ½Ð¸Ð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9269" y="2367166"/>
            <a:ext cx="829911" cy="99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ÐÐ°ÑÑÐ¸Ð½ÐºÐ¸ Ð¿Ð¾ Ð·Ð°Ð¿ÑÐ¾ÑÑ androi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8674" y="2384010"/>
            <a:ext cx="980274" cy="97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ÐÐ¾ÑÐ¾Ð¶ÐµÐµ Ð¸Ð·Ð¾Ð±ÑÐ°Ð¶ÐµÐ½Ð¸Ð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8443" y="2367166"/>
            <a:ext cx="890680" cy="890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 descr="ÐÐ°ÑÑÐ¸Ð½ÐºÐ¸ Ð¿Ð¾ Ð·Ð°Ð¿ÑÐ¾ÑÑ tize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68617" y="2353248"/>
            <a:ext cx="932184" cy="894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30296" y="2363431"/>
            <a:ext cx="873836" cy="873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Browser support</a:t>
            </a:r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034" y="1959114"/>
            <a:ext cx="1225272" cy="1225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 descr="Apple Safari 8.0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7458" y="1885023"/>
            <a:ext cx="1379348" cy="137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 descr="Firefox Logo, 2017.sv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90" y="1881890"/>
            <a:ext cx="1379721" cy="137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 descr="ÐÐ¾ÑÐ¾Ð¶ÐµÐµ Ð¸Ð·Ð¾Ð±ÑÐ°Ð¶ÐµÐ½Ð¸Ð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97951" y="1923558"/>
            <a:ext cx="1296384" cy="129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8429" y="1923550"/>
            <a:ext cx="1296400" cy="12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8991"/>
          <a:stretch/>
        </p:blipFill>
        <p:spPr>
          <a:xfrm>
            <a:off x="2476500" y="2515200"/>
            <a:ext cx="4191000" cy="2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The Goal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Port a C++ app to the browser,</a:t>
            </a:r>
            <a:endParaRPr sz="3600"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/>
              <a:t>leave the maximum code untouched</a:t>
            </a:r>
            <a:endParaRPr sz="3600"/>
          </a:p>
          <a:p>
            <a:pPr marL="0" lvl="0" indent="0" algn="ctr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/>
          </a:p>
        </p:txBody>
      </p:sp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 b="1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74295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1348975"/>
            <a:ext cx="7867650" cy="2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First thought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“We'll just compile it now with</a:t>
            </a:r>
            <a:endParaRPr sz="3600"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600"/>
              <a:t>   Emscripten, and it will work out!”</a:t>
            </a:r>
            <a:endParaRPr sz="3600"/>
          </a:p>
        </p:txBody>
      </p:sp>
      <p:sp>
        <p:nvSpPr>
          <p:cNvPr id="211" name="Google Shape;211;p29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t="-3460" b="50790"/>
          <a:stretch/>
        </p:blipFill>
        <p:spPr>
          <a:xfrm>
            <a:off x="638175" y="4015975"/>
            <a:ext cx="7867650" cy="11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e5eb22d23_0_52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73" name="Google Shape;73;g29e5eb22d23_0_52"/>
          <p:cNvPicPr preferRelativeResize="0"/>
          <p:nvPr/>
        </p:nvPicPr>
        <p:blipFill rotWithShape="1">
          <a:blip r:embed="rId3">
            <a:alphaModFix/>
          </a:blip>
          <a:srcRect t="3569" b="1203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29e5eb22d23_0_52"/>
          <p:cNvPicPr preferRelativeResize="0"/>
          <p:nvPr/>
        </p:nvPicPr>
        <p:blipFill rotWithShape="1">
          <a:blip r:embed="rId4">
            <a:alphaModFix/>
          </a:blip>
          <a:srcRect l="7209"/>
          <a:stretch/>
        </p:blipFill>
        <p:spPr>
          <a:xfrm>
            <a:off x="3036775" y="0"/>
            <a:ext cx="31741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29e5eb22d23_0_52"/>
          <p:cNvPicPr preferRelativeResize="0"/>
          <p:nvPr/>
        </p:nvPicPr>
        <p:blipFill rotWithShape="1">
          <a:blip r:embed="rId5">
            <a:alphaModFix/>
          </a:blip>
          <a:srcRect l="34941" r="26657"/>
          <a:stretch/>
        </p:blipFill>
        <p:spPr>
          <a:xfrm>
            <a:off x="12" y="0"/>
            <a:ext cx="30367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9e5eb22d23_0_52"/>
          <p:cNvPicPr preferRelativeResize="0"/>
          <p:nvPr/>
        </p:nvPicPr>
        <p:blipFill rotWithShape="1">
          <a:blip r:embed="rId6">
            <a:alphaModFix/>
          </a:blip>
          <a:srcRect l="9950" r="11328"/>
          <a:stretch/>
        </p:blipFill>
        <p:spPr>
          <a:xfrm>
            <a:off x="6107225" y="0"/>
            <a:ext cx="30367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9b8f52ca4e_0_115"/>
          <p:cNvPicPr preferRelativeResize="0"/>
          <p:nvPr/>
        </p:nvPicPr>
        <p:blipFill rotWithShape="1">
          <a:blip r:embed="rId3">
            <a:alphaModFix/>
          </a:blip>
          <a:srcRect t="8423" b="842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9b8f52ca4e_0_115"/>
          <p:cNvSpPr txBox="1">
            <a:spLocks noGrp="1"/>
          </p:cNvSpPr>
          <p:nvPr>
            <p:ph type="title"/>
          </p:nvPr>
        </p:nvSpPr>
        <p:spPr>
          <a:xfrm>
            <a:off x="374754" y="205979"/>
            <a:ext cx="3380282" cy="74589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 dirty="0"/>
              <a:t>OUR RAKES</a:t>
            </a:r>
            <a:endParaRPr dirty="0"/>
          </a:p>
        </p:txBody>
      </p:sp>
      <p:sp>
        <p:nvSpPr>
          <p:cNvPr id="219" name="Google Shape;219;g29b8f52ca4e_0_1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Replacements</a:t>
            </a:r>
            <a:endParaRPr/>
          </a:p>
        </p:txBody>
      </p:sp>
      <p:graphicFrame>
        <p:nvGraphicFramePr>
          <p:cNvPr id="226" name="Google Shape;226;p40"/>
          <p:cNvGraphicFramePr/>
          <p:nvPr/>
        </p:nvGraphicFramePr>
        <p:xfrm>
          <a:off x="457199" y="1200150"/>
          <a:ext cx="8229600" cy="3398170"/>
        </p:xfrm>
        <a:graphic>
          <a:graphicData uri="http://schemas.openxmlformats.org/drawingml/2006/table">
            <a:tbl>
              <a:tblPr firstRow="1" bandRow="1">
                <a:noFill/>
                <a:tableStyleId>{D143CFC5-680D-4BA6-9610-34B783FA382F}</a:tableStyleId>
              </a:tblPr>
              <a:tblGrid>
                <a:gridCol w="296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C++</a:t>
                      </a:r>
                      <a:endParaRPr sz="2800" u="none" strike="noStrike" cap="none"/>
                    </a:p>
                  </a:txBody>
                  <a:tcPr marL="91450" marR="91450" marT="45725" marB="45725">
                    <a:lnT w="1270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Wasm + JS</a:t>
                      </a:r>
                      <a:endParaRPr sz="2800" u="none" strike="noStrike" cap="none"/>
                    </a:p>
                  </a:txBody>
                  <a:tcPr marL="91450" marR="91450" marT="45725" marB="45725">
                    <a:lnT w="1270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File System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Cookie, LocalStorage, IndexedDB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lnT w="1270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Network</a:t>
                      </a:r>
                      <a:endParaRPr sz="2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XHR, fetch, WebSocket, Web</a:t>
                      </a:r>
                      <a:r>
                        <a:rPr lang="en-US" sz="2800"/>
                        <a:t>RTC</a:t>
                      </a:r>
                      <a:endParaRPr sz="2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Random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Math.random()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Async</a:t>
                      </a:r>
                      <a:endParaRPr sz="2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Poll + setTimeout()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Graphics, </a:t>
                      </a:r>
                      <a:r>
                        <a:rPr lang="en-US" sz="2800"/>
                        <a:t>3D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Canvas, WebGL, WebGPU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lnB w="12700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7" name="Google Shape;227;p40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Interface</a:t>
            </a:r>
            <a:endParaRPr/>
          </a:p>
        </p:txBody>
      </p:sp>
      <p:pic>
        <p:nvPicPr>
          <p:cNvPr id="233" name="Google Shape;233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07860" y="2501462"/>
            <a:ext cx="1291103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46"/>
          <p:cNvCxnSpPr/>
          <p:nvPr/>
        </p:nvCxnSpPr>
        <p:spPr>
          <a:xfrm>
            <a:off x="4572000" y="1366344"/>
            <a:ext cx="0" cy="3300249"/>
          </a:xfrm>
          <a:prstGeom prst="straightConnector1">
            <a:avLst/>
          </a:prstGeom>
          <a:noFill/>
          <a:ln w="571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235" name="Google Shape;23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2157" y="2501462"/>
            <a:ext cx="1440000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46"/>
          <p:cNvCxnSpPr/>
          <p:nvPr/>
        </p:nvCxnSpPr>
        <p:spPr>
          <a:xfrm rot="10800000">
            <a:off x="3508767" y="1838846"/>
            <a:ext cx="1002000" cy="0"/>
          </a:xfrm>
          <a:prstGeom prst="straightConnector1">
            <a:avLst/>
          </a:prstGeom>
          <a:noFill/>
          <a:ln w="57150" cap="rnd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237" name="Google Shape;237;p46"/>
          <p:cNvCxnSpPr/>
          <p:nvPr/>
        </p:nvCxnSpPr>
        <p:spPr>
          <a:xfrm rot="10800000">
            <a:off x="4636093" y="1838846"/>
            <a:ext cx="1002000" cy="0"/>
          </a:xfrm>
          <a:prstGeom prst="straightConnector1">
            <a:avLst/>
          </a:prstGeom>
          <a:noFill/>
          <a:ln w="57150" cap="rnd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8" name="Google Shape;238;p46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Find!</a:t>
            </a:r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45" name="Google Shape;245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188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Saw off!</a:t>
            </a:r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52" name="Google Shape;252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188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Saw off!</a:t>
            </a:r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59" name="Google Shape;259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188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Saw off!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66" name="Google Shape;266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188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Saw off!</a:t>
            </a:r>
            <a:endParaRPr/>
          </a:p>
        </p:txBody>
      </p:sp>
      <p:sp>
        <p:nvSpPr>
          <p:cNvPr id="272" name="Google Shape;272;p45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73" name="Google Shape;273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188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67"/>
          <p:cNvPicPr preferRelativeResize="0"/>
          <p:nvPr/>
        </p:nvPicPr>
        <p:blipFill rotWithShape="1">
          <a:blip r:embed="rId3">
            <a:alphaModFix/>
          </a:blip>
          <a:srcRect b="17938"/>
          <a:stretch/>
        </p:blipFill>
        <p:spPr>
          <a:xfrm>
            <a:off x="0" y="205979"/>
            <a:ext cx="9144000" cy="4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FFFF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 dirty="0"/>
              <a:t>LINK TWO WORLDS</a:t>
            </a:r>
          </a:p>
        </p:txBody>
      </p:sp>
      <p:sp>
        <p:nvSpPr>
          <p:cNvPr id="280" name="Google Shape;280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68"/>
          <p:cNvPicPr preferRelativeResize="0"/>
          <p:nvPr/>
        </p:nvPicPr>
        <p:blipFill rotWithShape="1">
          <a:blip r:embed="rId3">
            <a:alphaModFix/>
          </a:blip>
          <a:srcRect t="33296" b="39160"/>
          <a:stretch/>
        </p:blipFill>
        <p:spPr>
          <a:xfrm>
            <a:off x="0" y="3466225"/>
            <a:ext cx="9144000" cy="1677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 dirty="0"/>
              <a:t>How to link the worlds?</a:t>
            </a:r>
            <a:endParaRPr dirty="0"/>
          </a:p>
        </p:txBody>
      </p:sp>
      <p:sp>
        <p:nvSpPr>
          <p:cNvPr id="287" name="Google Shape;287;p6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 err="1"/>
              <a:t>ccall</a:t>
            </a:r>
            <a:r>
              <a:rPr lang="en-US" sz="3600" dirty="0"/>
              <a:t> + </a:t>
            </a:r>
            <a:r>
              <a:rPr lang="en-US" sz="3600" dirty="0" err="1"/>
              <a:t>cwrap</a:t>
            </a:r>
            <a:r>
              <a:rPr lang="en-US" sz="3600" dirty="0"/>
              <a:t> (plain C functions)</a:t>
            </a: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dirty="0" err="1"/>
              <a:t>WebIDL</a:t>
            </a:r>
            <a:r>
              <a:rPr lang="en-US" sz="3600" dirty="0"/>
              <a:t> Binder (C++ functions, classes)</a:t>
            </a:r>
            <a:endParaRPr dirty="0"/>
          </a:p>
          <a:p>
            <a:pPr marL="342900" lvl="0" indent="-34290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 b="1" dirty="0" err="1"/>
              <a:t>Embind</a:t>
            </a:r>
            <a:r>
              <a:rPr lang="en-US" sz="3600" dirty="0"/>
              <a:t> (C++ ↔ JS)</a:t>
            </a:r>
            <a:endParaRPr dirty="0"/>
          </a:p>
        </p:txBody>
      </p:sp>
      <p:sp>
        <p:nvSpPr>
          <p:cNvPr id="288" name="Google Shape;288;p68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e5eb22d23_0_57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83" name="Google Shape;83;g29e5eb22d23_0_57"/>
          <p:cNvPicPr preferRelativeResize="0"/>
          <p:nvPr/>
        </p:nvPicPr>
        <p:blipFill rotWithShape="1">
          <a:blip r:embed="rId3">
            <a:alphaModFix/>
          </a:blip>
          <a:srcRect l="7191" t="7345" r="7191" b="7337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Embind features</a:t>
            </a:r>
            <a:endParaRPr/>
          </a:p>
        </p:txBody>
      </p:sp>
      <p:pic>
        <p:nvPicPr>
          <p:cNvPr id="294" name="Google Shape;294;p69"/>
          <p:cNvPicPr preferRelativeResize="0"/>
          <p:nvPr/>
        </p:nvPicPr>
        <p:blipFill rotWithShape="1">
          <a:blip r:embed="rId3">
            <a:alphaModFix/>
          </a:blip>
          <a:srcRect t="33295" b="41664"/>
          <a:stretch/>
        </p:blipFill>
        <p:spPr>
          <a:xfrm>
            <a:off x="0" y="4130459"/>
            <a:ext cx="9144000" cy="15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Call C++ functions from the JS side</a:t>
            </a:r>
            <a:endParaRPr sz="3000"/>
          </a:p>
          <a:p>
            <a:pPr marL="342900" lvl="0" indent="-33020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Instantiate C++ class as a JS object</a:t>
            </a:r>
            <a:endParaRPr sz="3000"/>
          </a:p>
          <a:p>
            <a:pPr marL="342900" lvl="0" indent="-33020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Call JS and Web API from the C++ side</a:t>
            </a:r>
            <a:endParaRPr sz="3000"/>
          </a:p>
          <a:p>
            <a:pPr marL="342900" lvl="0" indent="-330200" algn="l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 b="1"/>
              <a:t>Implement C++ interface with a JS object</a:t>
            </a:r>
            <a:endParaRPr sz="3400"/>
          </a:p>
        </p:txBody>
      </p:sp>
      <p:sp>
        <p:nvSpPr>
          <p:cNvPr id="296" name="Google Shape;296;p69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T Sans Caption"/>
              <a:buNone/>
            </a:pPr>
            <a:r>
              <a:rPr lang="en-US" sz="3900"/>
              <a:t>C++ interface JS implementation</a:t>
            </a:r>
            <a:endParaRPr sz="3900"/>
          </a:p>
        </p:txBody>
      </p:sp>
      <p:sp>
        <p:nvSpPr>
          <p:cNvPr id="302" name="Google Shape;302;p71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03" name="Google Shape;303;p7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0975" y="1200150"/>
            <a:ext cx="7422050" cy="3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0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10" name="Google Shape;31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C++ interface</a:t>
            </a:r>
            <a:endParaRPr/>
          </a:p>
        </p:txBody>
      </p:sp>
      <p:sp>
        <p:nvSpPr>
          <p:cNvPr id="316" name="Google Shape;316;p7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HTTPClient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std::string </a:t>
            </a:r>
            <a:r>
              <a:rPr lang="en-US" sz="2400" b="1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(std::string </a:t>
            </a:r>
            <a:r>
              <a:rPr lang="en-US" sz="2400" b="1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) = 0;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7" name="Google Shape;31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2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C++ interface</a:t>
            </a:r>
            <a:endParaRPr/>
          </a:p>
        </p:txBody>
      </p:sp>
      <p:sp>
        <p:nvSpPr>
          <p:cNvPr id="324" name="Google Shape;324;p7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HTTPClient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std::string </a:t>
            </a:r>
            <a:r>
              <a:rPr lang="en-US" sz="2400" b="1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(std::string </a:t>
            </a:r>
            <a:r>
              <a:rPr lang="en-US" sz="2400" b="1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= 0;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5" name="Google Shape;32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73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C++ interface</a:t>
            </a:r>
            <a:endParaRPr/>
          </a:p>
        </p:txBody>
      </p:sp>
      <p:sp>
        <p:nvSpPr>
          <p:cNvPr id="332" name="Google Shape;332;p7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HTTPClient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std::string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(std::string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) = 0;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3" name="Google Shape;33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74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Wrapper</a:t>
            </a:r>
            <a:endParaRPr/>
          </a:p>
        </p:txBody>
      </p:sp>
      <p:sp>
        <p:nvSpPr>
          <p:cNvPr id="340" name="Google Shape;340;p7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HTTPClientWrapper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wrapper&lt;</a:t>
            </a:r>
            <a:r>
              <a:rPr lang="en-US" sz="24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HTTPClient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&gt;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EMSCRIPTEN_WRAPPER(HTTPClientWrapper);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std::string </a:t>
            </a:r>
            <a:r>
              <a:rPr lang="en-US" sz="2400" b="1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(std::string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call&lt;std::string&gt;("</a:t>
            </a:r>
            <a:r>
              <a:rPr lang="en-US" sz="24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1" name="Google Shape;34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5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Wrapper</a:t>
            </a:r>
            <a:endParaRPr/>
          </a:p>
        </p:txBody>
      </p:sp>
      <p:sp>
        <p:nvSpPr>
          <p:cNvPr id="348" name="Google Shape;348;p76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HTTPClientWrapper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wrapper&lt;HTTPClient&gt;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EMSCRIPTEN_WRAPPER(HTTPClientWrapper);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std::string </a:t>
            </a:r>
            <a:r>
              <a:rPr lang="en-US" sz="2400" b="1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std::string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call&lt;std::string&gt;("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9" name="Google Shape;34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76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Wrapper</a:t>
            </a:r>
            <a:endParaRPr/>
          </a:p>
        </p:txBody>
      </p:sp>
      <p:sp>
        <p:nvSpPr>
          <p:cNvPr id="356" name="Google Shape;356;p7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HTTPClientWrapper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wrapper&lt;HTTPClient&gt;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EMSCRIPTEN_WRAPPER(HTTPClientWrapper);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std::string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(std::string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call&lt;std::string&gt;(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7" name="Google Shape;357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77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Binding</a:t>
            </a:r>
            <a:endParaRPr/>
          </a:p>
        </p:txBody>
      </p:sp>
      <p:sp>
        <p:nvSpPr>
          <p:cNvPr id="364" name="Google Shape;364;p7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EMSCRIPTEN_BINDINGS(HTTPClient)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_&lt;</a:t>
            </a:r>
            <a:r>
              <a:rPr lang="en-US" sz="24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HTTPClient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&gt;("</a:t>
            </a:r>
            <a:r>
              <a:rPr lang="en-US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HTTPClient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US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",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          &amp;</a:t>
            </a:r>
            <a:r>
              <a:rPr lang="en-US" sz="24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HTTPClient::get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pure_virtual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() 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allow_subclass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HTTPClientWrapper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         ("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HTTPClientWrapper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5" name="Google Shape;365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78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A little about me</a:t>
            </a:r>
            <a:endParaRPr/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751882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20+ years of experience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frontend, backend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love the web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love design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love cool technologies</a:t>
            </a:r>
            <a:endParaRPr dirty="0"/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deployed WebAssembly</a:t>
            </a:r>
            <a:endParaRPr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l="11107" r="13788"/>
          <a:stretch/>
        </p:blipFill>
        <p:spPr>
          <a:xfrm>
            <a:off x="5281200" y="0"/>
            <a:ext cx="38628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Binding</a:t>
            </a:r>
            <a:endParaRPr/>
          </a:p>
        </p:txBody>
      </p:sp>
      <p:sp>
        <p:nvSpPr>
          <p:cNvPr id="372" name="Google Shape;372;p7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EMSCRIPTEN_BINDINGS(HTTPClient)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_&lt;</a:t>
            </a:r>
            <a:r>
              <a:rPr lang="en-US" sz="24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HTTPClient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&gt;("</a:t>
            </a:r>
            <a:r>
              <a:rPr lang="en-US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HTTPClient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")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("get",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          &amp;HTTPClient::get,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pure_virtual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() )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allow_subclass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HTTPClientWrapper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         ("</a:t>
            </a:r>
            <a:r>
              <a:rPr lang="en-US" sz="20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HTTPClientWrapper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3" name="Google Shape;373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79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8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Binding</a:t>
            </a:r>
            <a:endParaRPr/>
          </a:p>
        </p:txBody>
      </p:sp>
      <p:sp>
        <p:nvSpPr>
          <p:cNvPr id="380" name="Google Shape;380;p8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EMSCRIPTEN_BINDINGS(HTTPClient)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_&lt;HTTPClient&gt;("HTTPClient")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US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",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          &amp;</a:t>
            </a:r>
            <a:r>
              <a:rPr lang="en-US" sz="24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HTTPClient::get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pure_virtual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() 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allow_subclass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HTTPClientWrapper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         ("</a:t>
            </a:r>
            <a:r>
              <a:rPr lang="en-US" sz="20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HTTPClientWrapper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1" name="Google Shape;38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80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Binding</a:t>
            </a:r>
            <a:endParaRPr/>
          </a:p>
        </p:txBody>
      </p:sp>
      <p:sp>
        <p:nvSpPr>
          <p:cNvPr id="388" name="Google Shape;388;p8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EMSCRIPTEN_BINDINGS(HTTPClient)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_&lt;HTTPClient&gt;("HTTPClient")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("get",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          &amp;HTTPClient::get,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pure_virtual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() )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.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allow_subclass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HTTPClientWrapper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         ("</a:t>
            </a:r>
            <a:r>
              <a:rPr lang="en-US" sz="2000">
                <a:latin typeface="Consolas"/>
                <a:ea typeface="Consolas"/>
                <a:cs typeface="Consolas"/>
                <a:sym typeface="Consolas"/>
              </a:rPr>
              <a:t>HTTPClientWrapper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");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9" name="Google Shape;389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81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JS implementation</a:t>
            </a:r>
            <a:endParaRPr/>
          </a:p>
        </p:txBody>
      </p:sp>
      <p:sp>
        <p:nvSpPr>
          <p:cNvPr id="396" name="Google Shape;396;p8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4003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impl =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(url) { … 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client = Module.</a:t>
            </a:r>
            <a:r>
              <a:rPr lang="en-US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HTTPClient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.implement(impl);</a:t>
            </a:r>
            <a:endParaRPr/>
          </a:p>
        </p:txBody>
      </p:sp>
      <p:pic>
        <p:nvPicPr>
          <p:cNvPr id="397" name="Google Shape;397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89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9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JS implementation</a:t>
            </a:r>
            <a:endParaRPr/>
          </a:p>
        </p:txBody>
      </p:sp>
      <p:sp>
        <p:nvSpPr>
          <p:cNvPr id="404" name="Google Shape;404;p9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4270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impl =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(url) { … 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client = Module.HTTPClient.implement(impl);</a:t>
            </a:r>
            <a:endParaRPr/>
          </a:p>
        </p:txBody>
      </p:sp>
      <p:pic>
        <p:nvPicPr>
          <p:cNvPr id="405" name="Google Shape;40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90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JS implementation</a:t>
            </a:r>
            <a:endParaRPr/>
          </a:p>
        </p:txBody>
      </p:sp>
      <p:sp>
        <p:nvSpPr>
          <p:cNvPr id="412" name="Google Shape;412;p9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4981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impl =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get: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(url) { … }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client = 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Module.</a:t>
            </a:r>
            <a:r>
              <a:rPr lang="en-US" sz="24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HTTPClient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.implement(impl);</a:t>
            </a:r>
            <a:endParaRPr/>
          </a:p>
        </p:txBody>
      </p:sp>
      <p:pic>
        <p:nvPicPr>
          <p:cNvPr id="413" name="Google Shape;413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91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2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JS implementation</a:t>
            </a:r>
            <a:endParaRPr/>
          </a:p>
        </p:txBody>
      </p:sp>
      <p:sp>
        <p:nvSpPr>
          <p:cNvPr id="420" name="Google Shape;420;p9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471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impl = {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    get: </a:t>
            </a:r>
            <a:r>
              <a:rPr lang="en-US" sz="2400" b="1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(url) { … }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400">
              <a:solidFill>
                <a:srgbClr val="BFBFB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client = </a:t>
            </a:r>
            <a:r>
              <a:rPr lang="en-US" sz="2400">
                <a:solidFill>
                  <a:srgbClr val="BFBFBF"/>
                </a:solidFill>
                <a:latin typeface="Consolas"/>
                <a:ea typeface="Consolas"/>
                <a:cs typeface="Consolas"/>
                <a:sym typeface="Consolas"/>
              </a:rPr>
              <a:t>Module.HTTPClient.implement(impl);</a:t>
            </a:r>
            <a:endParaRPr/>
          </a:p>
        </p:txBody>
      </p:sp>
      <p:pic>
        <p:nvPicPr>
          <p:cNvPr id="421" name="Google Shape;421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71200" y="447629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92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9b8f52ca4e_0_10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Result</a:t>
            </a:r>
            <a:endParaRPr/>
          </a:p>
        </p:txBody>
      </p:sp>
      <p:sp>
        <p:nvSpPr>
          <p:cNvPr id="428" name="Google Shape;428;g29b8f52ca4e_0_105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429" name="Google Shape;429;g29b8f52ca4e_0_1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1060" y="1200150"/>
            <a:ext cx="7422000" cy="33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9b8f52ca4e_0_105"/>
          <p:cNvSpPr txBox="1"/>
          <p:nvPr/>
        </p:nvSpPr>
        <p:spPr>
          <a:xfrm>
            <a:off x="861060" y="2187527"/>
            <a:ext cx="728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XHR</a:t>
            </a:r>
            <a:endParaRPr sz="1800" b="0" i="0" u="none" strike="noStrike" cap="none" dirty="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1" name="Google Shape;431;g29b8f52ca4e_0_105"/>
          <p:cNvSpPr txBox="1"/>
          <p:nvPr/>
        </p:nvSpPr>
        <p:spPr>
          <a:xfrm>
            <a:off x="534572" y="3480968"/>
            <a:ext cx="10551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WebRTC</a:t>
            </a:r>
            <a:endParaRPr sz="1800" b="0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2" name="Google Shape;432;g29b8f52ca4e_0_105"/>
          <p:cNvSpPr txBox="1"/>
          <p:nvPr/>
        </p:nvSpPr>
        <p:spPr>
          <a:xfrm>
            <a:off x="7227863" y="2187527"/>
            <a:ext cx="12900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HLS.js</a:t>
            </a:r>
            <a:endParaRPr sz="1800" b="0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33" name="Google Shape;433;g29b8f52ca4e_0_105"/>
          <p:cNvSpPr txBox="1"/>
          <p:nvPr/>
        </p:nvSpPr>
        <p:spPr>
          <a:xfrm>
            <a:off x="7227863" y="3480968"/>
            <a:ext cx="12900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WebRTC</a:t>
            </a:r>
            <a:endParaRPr sz="1800" b="0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50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439" name="Google Shape;439;p150"/>
          <p:cNvPicPr preferRelativeResize="0"/>
          <p:nvPr/>
        </p:nvPicPr>
        <p:blipFill rotWithShape="1">
          <a:blip r:embed="rId3">
            <a:alphaModFix/>
          </a:blip>
          <a:srcRect t="7805" b="781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50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  <p:sp>
        <p:nvSpPr>
          <p:cNvPr id="441" name="Google Shape;441;p150"/>
          <p:cNvSpPr txBox="1">
            <a:spLocks noGrp="1"/>
          </p:cNvSpPr>
          <p:nvPr>
            <p:ph type="title"/>
          </p:nvPr>
        </p:nvSpPr>
        <p:spPr>
          <a:xfrm>
            <a:off x="722313" y="3305177"/>
            <a:ext cx="6367256" cy="709776"/>
          </a:xfrm>
          <a:prstGeom prst="rect">
            <a:avLst/>
          </a:prstGeom>
          <a:solidFill>
            <a:srgbClr val="FFFFFF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WE’RE IN PRODUCTION!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51"/>
          <p:cNvPicPr preferRelativeResize="0"/>
          <p:nvPr/>
        </p:nvPicPr>
        <p:blipFill rotWithShape="1">
          <a:blip r:embed="rId3">
            <a:alphaModFix/>
          </a:blip>
          <a:srcRect l="61285" t="7813" r="19418" b="7813"/>
          <a:stretch/>
        </p:blipFill>
        <p:spPr>
          <a:xfrm>
            <a:off x="7455775" y="0"/>
            <a:ext cx="17644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5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Production Pros</a:t>
            </a:r>
            <a:endParaRPr/>
          </a:p>
        </p:txBody>
      </p:sp>
      <p:sp>
        <p:nvSpPr>
          <p:cNvPr id="448" name="Google Shape;448;p15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User doesn't need to install anything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Single codebase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can debug on various platforms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Fast deploy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Fast feedback</a:t>
            </a:r>
            <a:endParaRPr/>
          </a:p>
        </p:txBody>
      </p:sp>
      <p:sp>
        <p:nvSpPr>
          <p:cNvPr id="449" name="Google Shape;449;p151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29b12615b35_0_7"/>
          <p:cNvPicPr preferRelativeResize="0"/>
          <p:nvPr/>
        </p:nvPicPr>
        <p:blipFill rotWithShape="1">
          <a:blip r:embed="rId3">
            <a:alphaModFix/>
          </a:blip>
          <a:srcRect b="13389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29b12615b35_0_7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99" name="Google Shape;99;g29b12615b35_0_7"/>
          <p:cNvPicPr preferRelativeResize="0"/>
          <p:nvPr/>
        </p:nvPicPr>
        <p:blipFill rotWithShape="1">
          <a:blip r:embed="rId4">
            <a:alphaModFix/>
          </a:blip>
          <a:srcRect l="4231" t="45954" r="29331" b="12618"/>
          <a:stretch/>
        </p:blipFill>
        <p:spPr>
          <a:xfrm>
            <a:off x="0" y="0"/>
            <a:ext cx="5849876" cy="8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9b12615b35_0_7"/>
          <p:cNvSpPr txBox="1"/>
          <p:nvPr/>
        </p:nvSpPr>
        <p:spPr>
          <a:xfrm>
            <a:off x="2234375" y="4671875"/>
            <a:ext cx="670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https://medium.com/@addyosmani/photoshop-is-now-on-the-web-38d70954365a</a:t>
            </a:r>
            <a:endParaRPr sz="12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52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55" name="Google Shape;455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875" y="-35900"/>
            <a:ext cx="9305751" cy="521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52"/>
          <p:cNvSpPr txBox="1">
            <a:spLocks noGrp="1"/>
          </p:cNvSpPr>
          <p:nvPr>
            <p:ph type="title"/>
          </p:nvPr>
        </p:nvSpPr>
        <p:spPr>
          <a:xfrm>
            <a:off x="722326" y="3305175"/>
            <a:ext cx="2582700" cy="674700"/>
          </a:xfrm>
          <a:prstGeom prst="rect">
            <a:avLst/>
          </a:prstGeom>
          <a:solidFill>
            <a:srgbClr val="FFFFFF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ans Caption"/>
              <a:buNone/>
            </a:pPr>
            <a:r>
              <a:rPr lang="en-US"/>
              <a:t>USE CASES</a:t>
            </a:r>
            <a:endParaRPr/>
          </a:p>
        </p:txBody>
      </p:sp>
      <p:sp>
        <p:nvSpPr>
          <p:cNvPr id="457" name="Google Shape;457;p15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153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-80875" y="-35900"/>
            <a:ext cx="9305751" cy="521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5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Languages</a:t>
            </a:r>
            <a:endParaRPr/>
          </a:p>
        </p:txBody>
      </p:sp>
      <p:sp>
        <p:nvSpPr>
          <p:cNvPr id="464" name="Google Shape;464;p15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415200" cy="28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C/C++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Rust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Go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.net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465" name="Google Shape;465;p153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466" name="Google Shape;466;p153"/>
          <p:cNvSpPr txBox="1">
            <a:spLocks noGrp="1"/>
          </p:cNvSpPr>
          <p:nvPr>
            <p:ph type="body" idx="1"/>
          </p:nvPr>
        </p:nvSpPr>
        <p:spPr>
          <a:xfrm>
            <a:off x="4005850" y="1200150"/>
            <a:ext cx="4609800" cy="28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Lua</a:t>
            </a:r>
            <a:endParaRPr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AssemblyScript (TS)</a:t>
            </a:r>
            <a:endParaRPr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Perl, Python, PHP, etc.</a:t>
            </a:r>
            <a:endParaRPr/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Kotlin Wasm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467" name="Google Shape;467;p153"/>
          <p:cNvSpPr txBox="1"/>
          <p:nvPr/>
        </p:nvSpPr>
        <p:spPr>
          <a:xfrm>
            <a:off x="471800" y="4085950"/>
            <a:ext cx="82149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4"/>
              </a:rPr>
              <a:t>https://github.com/appcypher/awesome-wasm-langs</a:t>
            </a:r>
            <a:endParaRPr sz="3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154"/>
          <p:cNvPicPr preferRelativeResize="0"/>
          <p:nvPr/>
        </p:nvPicPr>
        <p:blipFill rotWithShape="1">
          <a:blip r:embed="rId3">
            <a:alphaModFix/>
          </a:blip>
          <a:srcRect b="15604"/>
          <a:stretch/>
        </p:blipFill>
        <p:spPr>
          <a:xfrm>
            <a:off x="-11734" y="-6600"/>
            <a:ext cx="9167468" cy="51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154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475" name="Google Shape;475;p1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5099" y="1789306"/>
            <a:ext cx="2893713" cy="153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538" y="1370250"/>
            <a:ext cx="1810735" cy="188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8625" y="1572925"/>
            <a:ext cx="2426049" cy="161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5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Data processing</a:t>
            </a:r>
            <a:endParaRPr/>
          </a:p>
        </p:txBody>
      </p:sp>
      <p:sp>
        <p:nvSpPr>
          <p:cNvPr id="483" name="Google Shape;483;p155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484" name="Google Shape;48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300" y="1620501"/>
            <a:ext cx="1423825" cy="1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620500"/>
            <a:ext cx="1423825" cy="1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133" y="1544300"/>
            <a:ext cx="1423825" cy="14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4567" y="1620500"/>
            <a:ext cx="1423825" cy="14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55"/>
          <p:cNvSpPr txBox="1"/>
          <p:nvPr/>
        </p:nvSpPr>
        <p:spPr>
          <a:xfrm>
            <a:off x="457213" y="3373000"/>
            <a:ext cx="142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images</a:t>
            </a:r>
            <a:endParaRPr sz="3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89" name="Google Shape;489;p155"/>
          <p:cNvSpPr txBox="1"/>
          <p:nvPr/>
        </p:nvSpPr>
        <p:spPr>
          <a:xfrm>
            <a:off x="2590800" y="3373000"/>
            <a:ext cx="142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audio</a:t>
            </a:r>
            <a:endParaRPr sz="3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0" name="Google Shape;490;p155"/>
          <p:cNvSpPr txBox="1"/>
          <p:nvPr/>
        </p:nvSpPr>
        <p:spPr>
          <a:xfrm>
            <a:off x="5008138" y="3373000"/>
            <a:ext cx="1423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video</a:t>
            </a:r>
            <a:endParaRPr sz="3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91" name="Google Shape;491;p155"/>
          <p:cNvSpPr txBox="1"/>
          <p:nvPr/>
        </p:nvSpPr>
        <p:spPr>
          <a:xfrm>
            <a:off x="7050363" y="3373000"/>
            <a:ext cx="166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archives</a:t>
            </a:r>
            <a:endParaRPr sz="3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56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grpSp>
        <p:nvGrpSpPr>
          <p:cNvPr id="498" name="Google Shape;498;p156"/>
          <p:cNvGrpSpPr/>
          <p:nvPr/>
        </p:nvGrpSpPr>
        <p:grpSpPr>
          <a:xfrm>
            <a:off x="257175" y="373250"/>
            <a:ext cx="8629651" cy="4854200"/>
            <a:chOff x="257175" y="144650"/>
            <a:chExt cx="8629651" cy="4854200"/>
          </a:xfrm>
        </p:grpSpPr>
        <p:pic>
          <p:nvPicPr>
            <p:cNvPr id="499" name="Google Shape;499;p1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7175" y="144650"/>
              <a:ext cx="8629651" cy="485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156"/>
            <p:cNvSpPr/>
            <p:nvPr/>
          </p:nvSpPr>
          <p:spPr>
            <a:xfrm>
              <a:off x="1304125" y="271300"/>
              <a:ext cx="2306700" cy="97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sp>
        <p:nvSpPr>
          <p:cNvPr id="501" name="Google Shape;501;p156"/>
          <p:cNvSpPr txBox="1">
            <a:spLocks noGrp="1"/>
          </p:cNvSpPr>
          <p:nvPr>
            <p:ph type="title" idx="4294967295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Neural Networks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59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pic>
        <p:nvPicPr>
          <p:cNvPr id="508" name="Google Shape;508;p15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6238" y="1776413"/>
            <a:ext cx="5851525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61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pic>
        <p:nvPicPr>
          <p:cNvPr id="515" name="Google Shape;515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6900" y="2095275"/>
            <a:ext cx="1617500" cy="19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2171481"/>
            <a:ext cx="1555524" cy="191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4232" y="238180"/>
            <a:ext cx="2716962" cy="154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90810" y="2345062"/>
            <a:ext cx="3188808" cy="151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4406" y="379424"/>
            <a:ext cx="3226637" cy="157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66"/>
          <p:cNvPicPr preferRelativeResize="0"/>
          <p:nvPr/>
        </p:nvPicPr>
        <p:blipFill rotWithShape="1">
          <a:blip r:embed="rId3">
            <a:alphaModFix/>
          </a:blip>
          <a:srcRect t="4261" b="912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66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68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b8f52ca4e_0_97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pic>
        <p:nvPicPr>
          <p:cNvPr id="540" name="Google Shape;540;g29b8f52ca4e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1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b8f52ca4e_0_174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07" name="Google Shape;107;g29b8f52ca4e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7754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9b8f52ca4e_0_17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TV broadcasting service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70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546" name="Google Shape;546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0804" y="0"/>
            <a:ext cx="56423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7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🤨</a:t>
            </a:r>
            <a:endParaRPr/>
          </a:p>
        </p:txBody>
      </p:sp>
      <p:pic>
        <p:nvPicPr>
          <p:cNvPr id="2" name="Screen Recording 2023-11-24 at 20.40.36.mov">
            <a:hlinkClick r:id="" action="ppaction://media"/>
            <a:extLst>
              <a:ext uri="{FF2B5EF4-FFF2-40B4-BE49-F238E27FC236}">
                <a16:creationId xmlns:a16="http://schemas.microsoft.com/office/drawing/2014/main" id="{7E3470E2-E7F0-1209-5EF0-0E15D9459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1013" y="0"/>
            <a:ext cx="564197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9ebc3421f7_0_8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556" name="Google Shape;556;g29ebc3421f7_0_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😎</a:t>
            </a:r>
            <a:endParaRPr/>
          </a:p>
        </p:txBody>
      </p:sp>
      <p:pic>
        <p:nvPicPr>
          <p:cNvPr id="2" name="Screen Recording 2023-11-24 at 20.34.24.mov">
            <a:hlinkClick r:id="" action="ppaction://media"/>
            <a:extLst>
              <a:ext uri="{FF2B5EF4-FFF2-40B4-BE49-F238E27FC236}">
                <a16:creationId xmlns:a16="http://schemas.microsoft.com/office/drawing/2014/main" id="{5FBBDCE2-7C57-B956-8E9B-9CF4AEE54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001672" y="-340090"/>
            <a:ext cx="5140656" cy="5823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1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69" name="Google Shape;569;p2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 dirty="0"/>
              <a:t>WebAssembly is production ready</a:t>
            </a:r>
            <a:endParaRPr sz="3000" dirty="0"/>
          </a:p>
          <a:p>
            <a:pPr marL="342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 dirty="0"/>
              <a:t>It is real to port even a large application</a:t>
            </a:r>
            <a:endParaRPr sz="3000" dirty="0"/>
          </a:p>
          <a:p>
            <a:pPr marL="342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 dirty="0"/>
              <a:t>It took 8 months for team of 2 people</a:t>
            </a:r>
            <a:endParaRPr sz="3000" dirty="0"/>
          </a:p>
          <a:p>
            <a:pPr marL="342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 dirty="0"/>
              <a:t>Tools are good enough</a:t>
            </a:r>
            <a:endParaRPr sz="3000" dirty="0"/>
          </a:p>
          <a:p>
            <a:pPr marL="342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3000" dirty="0"/>
              <a:t>It has the speed of a good optimized JS code</a:t>
            </a:r>
            <a:endParaRPr sz="3000" dirty="0"/>
          </a:p>
          <a:p>
            <a:pPr marL="34290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</p:txBody>
      </p:sp>
      <p:sp>
        <p:nvSpPr>
          <p:cNvPr id="570" name="Google Shape;570;p213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1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 dirty="0"/>
              <a:t>Thank you! Questions?</a:t>
            </a:r>
            <a:endParaRPr dirty="0"/>
          </a:p>
        </p:txBody>
      </p:sp>
      <p:sp>
        <p:nvSpPr>
          <p:cNvPr id="576" name="Google Shape;576;p21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Andrey </a:t>
            </a:r>
            <a:r>
              <a:rPr lang="en-US" dirty="0" err="1"/>
              <a:t>Nagikh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Tech Lead, </a:t>
            </a:r>
            <a:r>
              <a:rPr lang="en-US" sz="2400" dirty="0" err="1"/>
              <a:t>WebPros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-US" sz="1000" dirty="0"/>
              <a:t> 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None/>
            </a:pPr>
            <a:endParaRPr sz="2400" u="sng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t.me/andrnag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@andrnag</a:t>
            </a:r>
            <a:endParaRPr sz="2400" dirty="0"/>
          </a:p>
        </p:txBody>
      </p:sp>
      <p:pic>
        <p:nvPicPr>
          <p:cNvPr id="577" name="Google Shape;577;p2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4576" y="1200151"/>
            <a:ext cx="2676627" cy="267662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15"/>
          <p:cNvSpPr txBox="1"/>
          <p:nvPr/>
        </p:nvSpPr>
        <p:spPr>
          <a:xfrm>
            <a:off x="5257800" y="3829034"/>
            <a:ext cx="29838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u="sng" dirty="0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6"/>
              </a:rPr>
              <a:t>bit.ly/andrnag</a:t>
            </a:r>
            <a:endParaRPr sz="2400" b="0" i="0" u="sng" strike="noStrike" cap="none" dirty="0">
              <a:solidFill>
                <a:srgbClr val="0000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79" name="Google Shape;579;p215"/>
          <p:cNvSpPr txBox="1"/>
          <p:nvPr/>
        </p:nvSpPr>
        <p:spPr>
          <a:xfrm>
            <a:off x="2610865" y="4731575"/>
            <a:ext cx="6075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All images w</a:t>
            </a:r>
            <a:r>
              <a:rPr lang="en-US" sz="1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ere</a:t>
            </a:r>
            <a:r>
              <a:rPr lang="en-US" sz="1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 taken from </a:t>
            </a:r>
            <a:r>
              <a:rPr lang="en-US" sz="1000" b="0" i="0" u="sng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0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</a:t>
            </a:r>
            <a:r>
              <a:rPr lang="en-US" sz="1000" b="0" i="0" u="sng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Vecteezy</a:t>
            </a:r>
            <a:r>
              <a:rPr lang="en-US" sz="1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</a:t>
            </a:r>
            <a:r>
              <a:rPr lang="en-US" sz="1000" u="sng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0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</a:t>
            </a:r>
            <a:r>
              <a:rPr lang="en-US" sz="1000" u="sng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sz="1000" b="0" i="0" u="none" strike="noStrike" cap="none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80" name="Google Shape;580;p215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T Sans Caption"/>
              <a:buNone/>
            </a:pPr>
            <a:r>
              <a:rPr lang="en-US"/>
              <a:t>The App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457200" y="1896513"/>
            <a:ext cx="4038600" cy="21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</a:pPr>
            <a:r>
              <a:rPr lang="en-US" sz="8000"/>
              <a:t>900</a:t>
            </a:r>
            <a:endParaRPr sz="800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classes</a:t>
            </a:r>
            <a:endParaRPr sz="32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2"/>
          </p:nvPr>
        </p:nvSpPr>
        <p:spPr>
          <a:xfrm>
            <a:off x="4648200" y="1896513"/>
            <a:ext cx="4038600" cy="21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</a:pPr>
            <a:r>
              <a:rPr lang="en-US" sz="8000"/>
              <a:t>95k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lines of code</a:t>
            </a:r>
            <a:endParaRPr sz="4000"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2000" y="605292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457200" y="4767275"/>
            <a:ext cx="50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1192</Words>
  <Application>Microsoft Macintosh PowerPoint</Application>
  <PresentationFormat>On-screen Show (16:9)</PresentationFormat>
  <Paragraphs>339</Paragraphs>
  <Slides>63</Slides>
  <Notes>63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Calibri</vt:lpstr>
      <vt:lpstr>Verdana</vt:lpstr>
      <vt:lpstr>PT Sans Caption</vt:lpstr>
      <vt:lpstr>Arial</vt:lpstr>
      <vt:lpstr>Consolas</vt:lpstr>
      <vt:lpstr>PT Sans</vt:lpstr>
      <vt:lpstr>Тема1</vt:lpstr>
      <vt:lpstr>From Zero to Production: A Lightning Talk about our WebAssembly journey </vt:lpstr>
      <vt:lpstr>PowerPoint Presentation</vt:lpstr>
      <vt:lpstr>PowerPoint Presentation</vt:lpstr>
      <vt:lpstr>A little about me</vt:lpstr>
      <vt:lpstr>PowerPoint Presentation</vt:lpstr>
      <vt:lpstr>TV broadcasting service</vt:lpstr>
      <vt:lpstr>PowerPoint Presentation</vt:lpstr>
      <vt:lpstr>PowerPoint Presentation</vt:lpstr>
      <vt:lpstr>The App</vt:lpstr>
      <vt:lpstr>Architecture</vt:lpstr>
      <vt:lpstr>Architecture</vt:lpstr>
      <vt:lpstr>Architecture</vt:lpstr>
      <vt:lpstr>Architecture</vt:lpstr>
      <vt:lpstr>Platforms</vt:lpstr>
      <vt:lpstr>PowerPoint Presentation</vt:lpstr>
      <vt:lpstr>Browser support</vt:lpstr>
      <vt:lpstr>The Goal</vt:lpstr>
      <vt:lpstr>PowerPoint Presentation</vt:lpstr>
      <vt:lpstr>First thought</vt:lpstr>
      <vt:lpstr>OUR RAKES</vt:lpstr>
      <vt:lpstr>Replacements</vt:lpstr>
      <vt:lpstr>Interface</vt:lpstr>
      <vt:lpstr>Find!</vt:lpstr>
      <vt:lpstr>Saw off!</vt:lpstr>
      <vt:lpstr>Saw off!</vt:lpstr>
      <vt:lpstr>Saw off!</vt:lpstr>
      <vt:lpstr>Saw off!</vt:lpstr>
      <vt:lpstr>LINK TWO WORLDS</vt:lpstr>
      <vt:lpstr>How to link the worlds?</vt:lpstr>
      <vt:lpstr>Embind features</vt:lpstr>
      <vt:lpstr>C++ interface JS implementation</vt:lpstr>
      <vt:lpstr>PowerPoint Presentation</vt:lpstr>
      <vt:lpstr>C++ interface</vt:lpstr>
      <vt:lpstr>C++ interface</vt:lpstr>
      <vt:lpstr>C++ interface</vt:lpstr>
      <vt:lpstr>Wrapper</vt:lpstr>
      <vt:lpstr>Wrapper</vt:lpstr>
      <vt:lpstr>Wrapper</vt:lpstr>
      <vt:lpstr>Binding</vt:lpstr>
      <vt:lpstr>Binding</vt:lpstr>
      <vt:lpstr>Binding</vt:lpstr>
      <vt:lpstr>Binding</vt:lpstr>
      <vt:lpstr>JS implementation</vt:lpstr>
      <vt:lpstr>JS implementation</vt:lpstr>
      <vt:lpstr>JS implementation</vt:lpstr>
      <vt:lpstr>JS implementation</vt:lpstr>
      <vt:lpstr>Result</vt:lpstr>
      <vt:lpstr>WE’RE IN PRODUCTION!</vt:lpstr>
      <vt:lpstr>Production Pros</vt:lpstr>
      <vt:lpstr>USE CASES</vt:lpstr>
      <vt:lpstr>Languages</vt:lpstr>
      <vt:lpstr>PowerPoint Presentation</vt:lpstr>
      <vt:lpstr>Data processing</vt:lpstr>
      <vt:lpstr>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🤨</vt:lpstr>
      <vt:lpstr>😎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Zero to Production: A Lightning Talk about our WebAssembly journey </dc:title>
  <dc:creator>Андрей Нагих</dc:creator>
  <cp:lastModifiedBy>Andrey Nagikh</cp:lastModifiedBy>
  <cp:revision>2</cp:revision>
  <dcterms:created xsi:type="dcterms:W3CDTF">2018-06-19T14:06:40Z</dcterms:created>
  <dcterms:modified xsi:type="dcterms:W3CDTF">2023-11-28T22:17:20Z</dcterms:modified>
</cp:coreProperties>
</file>